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81DBB-2DFA-4467-85D2-1F184ADC603B}" type="datetimeFigureOut">
              <a:rPr lang="th-TH" smtClean="0"/>
              <a:pPr/>
              <a:t>04/04/57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2BF2-8C49-429B-9779-826BC1A5EDD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://www.google.co.th/url?sa=i&amp;rct=j&amp;q=&amp;esrc=s&amp;frm=1&amp;source=images&amp;cd=&amp;cad=rja&amp;uact=8&amp;docid=2Wz9IOucyj0E7M&amp;tbnid=sQbcPCIZSvQE1M:&amp;ved=0CAUQjRw&amp;url=http://socialmediatoday.com/thezenagency/1653011/why-hotels-should-be-embracing-social-media&amp;ei=84k9U6f9Dq-iiAeFnoDYBA&amp;bvm=bv.63934634,d.aGc&amp;psig=AFQjCNGKga3QfBOB4G3VVKxKX5-5MgmieQ&amp;ust=1396628304954271" TargetMode="External"/><Relationship Id="rId7" Type="http://schemas.openxmlformats.org/officeDocument/2006/relationships/hyperlink" Target="http://www.google.co.th/url?sa=i&amp;rct=j&amp;q=&amp;esrc=s&amp;frm=1&amp;source=images&amp;cd=&amp;cad=rja&amp;uact=8&amp;docid=flpAraQGOemiGM&amp;tbnid=kiAuATd7WTbTbM:&amp;ved=0CAUQjRw&amp;url=http://www.xpressmats.com/blog/ergonomic-hazard-hyatt-hotels/&amp;ei=wYo9U6XQDO2SiQey6ICwCA&amp;bvm=bv.63934634,d.aGc&amp;psig=AFQjCNGlAVCuo-oWHIlaaigbzEwdC-89Ew&amp;ust=139662850667868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www.google.co.th/url?sa=i&amp;rct=j&amp;q=&amp;esrc=s&amp;frm=1&amp;source=images&amp;cd=&amp;cad=rja&amp;uact=8&amp;docid=2Wz9IOucyj0E7M&amp;tbnid=sQbcPCIZSvQE1M:&amp;ved=0CAUQjRw&amp;url=http://www.hotelisoleeolie.com/aeolian-islands.htm&amp;ei=BIo9U-yKIKWSiQeH_oHIDQ&amp;bvm=bv.63934634,d.aGc&amp;psig=AFQjCNGKga3QfBOB4G3VVKxKX5-5MgmieQ&amp;ust=1396628304954271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://www.google.co.th/url?sa=i&amp;rct=j&amp;q=&amp;esrc=s&amp;frm=1&amp;source=images&amp;cd=&amp;cad=rja&amp;uact=8&amp;docid=ilV5fMXbOlENoM&amp;tbnid=TLR8OWQg2zCOnM:&amp;ved=0CAUQjRw&amp;url=http://images.businessweek.com/ss/09/05/0514_best_jobs_college_grads/17.htm&amp;ei=Wos9U7WwI-SpiAeepYCQBA&amp;bvm=bv.63934634,d.aGc&amp;psig=AFQjCNE7dqd_qD1iQ9DxNuLvGb10amAf3w&amp;ust=1396628590585869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&amp;esrc=s&amp;frm=1&amp;source=images&amp;cd=&amp;cad=rja&amp;uact=8&amp;docid=O2MZIuPzziYOlM&amp;tbnid=yjhQo80a2r6MPM:&amp;ved=0CAUQjRw&amp;url=http%3A%2F%2Fwww.davison.com%2Fblog%2F2012%2F02%2F07%2Fcan%25E2%2580%2599t-live-without%25E2%2580%25A6-my-paper-clip%2F&amp;ei=Aa4-U4rzK6uhigeVtYCgCg&amp;bvm=bv.64125504,d.dGI&amp;psig=AFQjCNGLl_lDYXbZUousClfmZq6xzzNeQA&amp;ust=1396703081179905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hyperlink" Target="http://www.google.co.th/url?sa=i&amp;rct=j&amp;q=&amp;esrc=s&amp;frm=1&amp;source=images&amp;cd=&amp;cad=rja&amp;uact=8&amp;docid=gWvfbI81W2KLUM&amp;tbnid=25q5ojtCvgPmeM:&amp;ved=0CAUQjRw&amp;url=http%3A%2F%2Fphotosinbox.com%2Ftemplates%2Freminder-with-paper-clip&amp;ei=j7o-U6fUCeyIiQegs4GIDw&amp;bvm=bv.64125504,d.dGI&amp;psig=AFQjCNGLl_lDYXbZUousClfmZq6xzzNeQA&amp;ust=1396703081179905" TargetMode="External"/><Relationship Id="rId2" Type="http://schemas.openxmlformats.org/officeDocument/2006/relationships/hyperlink" Target="http://www.google.co.th/url?sa=i&amp;rct=j&amp;q=&amp;esrc=s&amp;frm=1&amp;source=images&amp;cd=&amp;cad=rja&amp;uact=8&amp;docid=LcyGCuzMEddX3M&amp;tbnid=DluzrxH5lQ44AM:&amp;ved=0CAUQjRw&amp;url=http%3A%2F%2Fwww.creattor.com%2Fvectors%2Fpaper-clip-5438&amp;ei=Hbc-U-nwKMmUiAeU8IHQCg&amp;bvm=bv.64125504,d.dGI&amp;psig=AFQjCNGLl_lDYXbZUousClfmZq6xzzNeQA&amp;ust=139670308117990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google.co.th/url?sa=i&amp;rct=j&amp;q=&amp;esrc=s&amp;frm=1&amp;source=images&amp;cd=&amp;cad=rja&amp;uact=8&amp;docid=IWkbJ0O_w6m7WM&amp;tbnid=Zo1PYVZwV0kp1M:&amp;ved=0CAUQjRw&amp;url=http%3A%2F%2Fwww.storydestination.com%2Flibrary%2Fwind-blow%2Fwb-4%2F&amp;ei=Hrk-U7nKPMfliAf2toD4Bw&amp;bvm=bv.64125504,d.dGI&amp;psig=AFQjCNGLl_lDYXbZUousClfmZq6xzzNeQA&amp;ust=139670308117990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ocialmediatoday.com/sites/socialmediatoday.com/files/imagepicker/488516/hote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0688"/>
            <a:ext cx="2880320" cy="1685452"/>
          </a:xfrm>
          <a:prstGeom prst="rect">
            <a:avLst/>
          </a:prstGeom>
          <a:noFill/>
        </p:spPr>
      </p:pic>
      <p:pic>
        <p:nvPicPr>
          <p:cNvPr id="11268" name="Picture 4" descr="http://www.hotelisoleeolie.com/images/isole-eolie-hote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620688"/>
            <a:ext cx="2880320" cy="1694760"/>
          </a:xfrm>
          <a:prstGeom prst="rect">
            <a:avLst/>
          </a:prstGeom>
          <a:noFill/>
        </p:spPr>
      </p:pic>
      <p:pic>
        <p:nvPicPr>
          <p:cNvPr id="11272" name="Picture 8" descr="http://www.xpressmats.com/blog/wp-content/uploads/2013/07/housekeeper-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2420888"/>
            <a:ext cx="2808312" cy="1701509"/>
          </a:xfrm>
          <a:prstGeom prst="rect">
            <a:avLst/>
          </a:prstGeom>
          <a:noFill/>
        </p:spPr>
      </p:pic>
      <p:pic>
        <p:nvPicPr>
          <p:cNvPr id="11274" name="Picture 10" descr="http://images.businessweek.com/ss/09/05/0514_best_jobs_college_grads/image/017_hospitality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2420888"/>
            <a:ext cx="2915816" cy="1674186"/>
          </a:xfrm>
          <a:prstGeom prst="rect">
            <a:avLst/>
          </a:prstGeom>
          <a:noFill/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259632" y="4797152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 2014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“Be My Guest”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Written by: Francis O’Hara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Cambridge University Press</a:t>
            </a:r>
            <a:endParaRPr lang="th-TH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Personal Job File</a:t>
            </a:r>
            <a:endParaRPr lang="th-TH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your job file and write down any new words and phrases.</a:t>
            </a:r>
          </a:p>
          <a:p>
            <a:r>
              <a:rPr lang="en-US" dirty="0" smtClean="0"/>
              <a:t>What problems do guests have in the hotel where you work?</a:t>
            </a:r>
          </a:p>
          <a:p>
            <a:r>
              <a:rPr lang="en-US" dirty="0" smtClean="0"/>
              <a:t>Note down a problem and the solution you would suggest.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b="1" i="1" dirty="0" smtClean="0"/>
              <a:t>You can choose your own code number for the safe.</a:t>
            </a:r>
            <a:endParaRPr lang="th-TH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problems do guests have with the amenities in the room?</a:t>
            </a:r>
          </a:p>
          <a:p>
            <a:r>
              <a:rPr lang="en-US" dirty="0" smtClean="0"/>
              <a:t>Do guests have problem operating the TV or using the safe?</a:t>
            </a:r>
          </a:p>
          <a:p>
            <a:r>
              <a:rPr lang="en-US" dirty="0" smtClean="0"/>
              <a:t>Here are two jumbles explanations. What do you think the correct order is? There are more than one possibility.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780002" cy="3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36912"/>
            <a:ext cx="5151722" cy="394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305" y="0"/>
            <a:ext cx="4629695" cy="370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996952"/>
            <a:ext cx="59076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Listening and pronunciation</a:t>
            </a:r>
            <a:endParaRPr lang="th-TH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to a hotel employee explaining how TV and the safe work.</a:t>
            </a:r>
          </a:p>
          <a:p>
            <a:r>
              <a:rPr lang="en-US" dirty="0" smtClean="0"/>
              <a:t>Follow the instructions and write in the order you hear the steps explained.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Language Focus and Practice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Explaining how it works</a:t>
            </a:r>
          </a:p>
          <a:p>
            <a:r>
              <a:rPr lang="en-US" dirty="0" smtClean="0"/>
              <a:t>Study these verbs. How many do you know?</a:t>
            </a:r>
          </a:p>
          <a:p>
            <a:pPr>
              <a:buNone/>
            </a:pPr>
            <a:r>
              <a:rPr lang="en-US" dirty="0" smtClean="0"/>
              <a:t>Turn on 	Turn off</a:t>
            </a:r>
          </a:p>
          <a:p>
            <a:pPr>
              <a:buNone/>
            </a:pPr>
            <a:r>
              <a:rPr lang="en-US" dirty="0" smtClean="0"/>
              <a:t>Turn up 	Turn down</a:t>
            </a:r>
          </a:p>
          <a:p>
            <a:pPr>
              <a:buNone/>
            </a:pPr>
            <a:r>
              <a:rPr lang="en-US" dirty="0" smtClean="0"/>
              <a:t>Press 	Tap in</a:t>
            </a:r>
          </a:p>
          <a:p>
            <a:pPr>
              <a:buNone/>
            </a:pPr>
            <a:r>
              <a:rPr lang="en-US" dirty="0" smtClean="0"/>
              <a:t>Key in	Choose</a:t>
            </a:r>
          </a:p>
          <a:p>
            <a:pPr>
              <a:buNone/>
            </a:pPr>
            <a:r>
              <a:rPr lang="en-US" dirty="0" smtClean="0"/>
              <a:t>Open		Close</a:t>
            </a:r>
          </a:p>
          <a:p>
            <a:pPr>
              <a:buNone/>
            </a:pPr>
            <a:r>
              <a:rPr lang="en-US" dirty="0" smtClean="0"/>
              <a:t>Put in	Take out</a:t>
            </a:r>
            <a:endParaRPr lang="th-TH" dirty="0"/>
          </a:p>
        </p:txBody>
      </p:sp>
      <p:pic>
        <p:nvPicPr>
          <p:cNvPr id="10242" name="Picture 2" descr="http://www.davison.com/blog/wp-content/uploads/2012/02/Paper-Clip-copy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724" t="3133" r="5036" b="5036"/>
          <a:stretch>
            <a:fillRect/>
          </a:stretch>
        </p:blipFill>
        <p:spPr bwMode="auto">
          <a:xfrm>
            <a:off x="4572000" y="2636912"/>
            <a:ext cx="4193923" cy="42210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24128" y="3356992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example</a:t>
            </a:r>
            <a:endParaRPr lang="th-TH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4797152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Tap in the code number.</a:t>
            </a:r>
            <a:endParaRPr lang="th-TH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41490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Tap in</a:t>
            </a:r>
            <a:endParaRPr lang="th-TH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259228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What verbs would you use to explain how these things work?</a:t>
            </a:r>
          </a:p>
          <a:p>
            <a:pPr>
              <a:buNone/>
            </a:pPr>
            <a:r>
              <a:rPr lang="en-US" sz="2800" dirty="0" smtClean="0"/>
              <a:t>	From the list in 1 choose at least three verbs for each object.</a:t>
            </a:r>
          </a:p>
          <a:p>
            <a:pPr>
              <a:buNone/>
            </a:pPr>
            <a:r>
              <a:rPr lang="en-US" sz="2800" dirty="0" smtClean="0"/>
              <a:t>	The first has been done for you.</a:t>
            </a:r>
            <a:endParaRPr lang="th-TH" sz="28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136" y="3068960"/>
            <a:ext cx="8850864" cy="27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47230" cy="31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8640"/>
            <a:ext cx="2004892" cy="316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2016498" cy="313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 b="8099"/>
          <a:stretch>
            <a:fillRect/>
          </a:stretch>
        </p:blipFill>
        <p:spPr bwMode="auto">
          <a:xfrm>
            <a:off x="6876256" y="260648"/>
            <a:ext cx="20162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 t="6857"/>
          <a:stretch>
            <a:fillRect/>
          </a:stretch>
        </p:blipFill>
        <p:spPr bwMode="auto">
          <a:xfrm>
            <a:off x="251520" y="3573016"/>
            <a:ext cx="2097583" cy="29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43808" y="3573016"/>
            <a:ext cx="428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Explain how the key works.</a:t>
            </a:r>
            <a:endParaRPr lang="th-TH" sz="24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4149080"/>
            <a:ext cx="58641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Begin like this:</a:t>
            </a:r>
          </a:p>
          <a:p>
            <a:r>
              <a:rPr lang="en-US" sz="2400" dirty="0" smtClean="0">
                <a:latin typeface="Comic Sans MS" pitchFamily="66" charset="0"/>
              </a:rPr>
              <a:t>I will show you, it works like this.</a:t>
            </a:r>
          </a:p>
          <a:p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First……………………………………………………………..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Then …………………………………………………………….</a:t>
            </a:r>
          </a:p>
          <a:p>
            <a:r>
              <a:rPr lang="en-US" sz="2400" dirty="0" smtClean="0">
                <a:latin typeface="Comic Sans MS" pitchFamily="66" charset="0"/>
              </a:rPr>
              <a:t>Is that ok?</a:t>
            </a:r>
            <a:endParaRPr lang="th-TH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Personal Job File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your job file and write down any new words and phrases. Choose an appliance in the hotel that guests have trouble with. Explain how it works.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93"/>
            <a:ext cx="9144000" cy="182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5579" y="1916832"/>
            <a:ext cx="5128421" cy="352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4680520" cy="185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749018" cy="166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93307"/>
          </a:xfrm>
        </p:spPr>
        <p:txBody>
          <a:bodyPr/>
          <a:lstStyle/>
          <a:p>
            <a:pPr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Lucida Calligraphy" pitchFamily="66" charset="0"/>
              </a:rPr>
              <a:t>I’ll see to it immediately.</a:t>
            </a:r>
          </a:p>
          <a:p>
            <a:pPr algn="ctr">
              <a:buNone/>
            </a:pPr>
            <a:r>
              <a:rPr lang="en-US" dirty="0" smtClean="0"/>
              <a:t>What problems do guests have in their rooms?</a:t>
            </a:r>
          </a:p>
          <a:p>
            <a:pPr algn="ctr">
              <a:buNone/>
            </a:pPr>
            <a:r>
              <a:rPr lang="en-US" dirty="0" smtClean="0"/>
              <a:t>Do they have problems with TV, air-conditioning, heating, noise? What kinds of items do they forget to bring with them? Do they remember to bring shaving materials, nightgowns, hair dryers, etc?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678019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77072"/>
            <a:ext cx="6039652" cy="205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http://d194m38p9c1s7c.cloudfront.net/files/11666/5438/paper-clip-screenshots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2388" t="3724" r="18619" b="3174"/>
          <a:stretch>
            <a:fillRect/>
          </a:stretch>
        </p:blipFill>
        <p:spPr bwMode="auto">
          <a:xfrm>
            <a:off x="0" y="2780928"/>
            <a:ext cx="3032977" cy="2808312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2578298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70C0"/>
                </a:solidFill>
              </a:rPr>
              <a:t>Listening and pronunciation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latin typeface="Comic Sans MS" pitchFamily="66" charset="0"/>
              </a:rPr>
              <a:t>Three guests telephone three different hotels to enquire about room rates.</a:t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</a:rPr>
              <a:t>Listen to the three conversations and complete the gaps.</a:t>
            </a:r>
            <a:endParaRPr lang="th-TH" sz="28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573016"/>
            <a:ext cx="2915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/>
              <a:t>The stars Hotel</a:t>
            </a:r>
          </a:p>
          <a:p>
            <a:r>
              <a:rPr lang="en-US" sz="1800" b="1" u="sng" dirty="0" smtClean="0"/>
              <a:t>Room</a:t>
            </a:r>
            <a:r>
              <a:rPr lang="en-US" sz="1800" dirty="0" smtClean="0"/>
              <a:t>	</a:t>
            </a:r>
            <a:r>
              <a:rPr lang="en-US" sz="1800" b="1" u="sng" dirty="0" smtClean="0"/>
              <a:t>Rate</a:t>
            </a:r>
          </a:p>
          <a:p>
            <a:r>
              <a:rPr lang="en-US" sz="1800" dirty="0" smtClean="0"/>
              <a:t>Single	US$ 220-250</a:t>
            </a:r>
          </a:p>
          <a:p>
            <a:r>
              <a:rPr lang="en-US" sz="1800" dirty="0" smtClean="0"/>
              <a:t>Double/Twin US$ ……-…..</a:t>
            </a:r>
          </a:p>
          <a:p>
            <a:r>
              <a:rPr lang="en-US" sz="1800" dirty="0" smtClean="0"/>
              <a:t>Suite	US$ 550-…….</a:t>
            </a:r>
          </a:p>
          <a:p>
            <a:r>
              <a:rPr lang="en-US" sz="1800" dirty="0" smtClean="0"/>
              <a:t>A……… service charge applies to the above rates.</a:t>
            </a:r>
            <a:endParaRPr lang="th-TH" sz="1800" dirty="0"/>
          </a:p>
        </p:txBody>
      </p:sp>
      <p:pic>
        <p:nvPicPr>
          <p:cNvPr id="33801" name="Picture 9" descr="http://www.storydestination.com/wp-content/uploads/2011/08/paper_clip_attached_two_sticky_notes_1600_clr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8146" t="5586" r="10389" b="14346"/>
          <a:stretch>
            <a:fillRect/>
          </a:stretch>
        </p:blipFill>
        <p:spPr bwMode="auto">
          <a:xfrm>
            <a:off x="2627784" y="3501008"/>
            <a:ext cx="3600400" cy="3096344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49080"/>
            <a:ext cx="2536917" cy="18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16" descr="http://photosinbox.com/wp-content/uploads/2011/12/reminder-with-paper-clip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22358" t="11172" r="23143" b="12484"/>
          <a:stretch>
            <a:fillRect/>
          </a:stretch>
        </p:blipFill>
        <p:spPr bwMode="auto">
          <a:xfrm>
            <a:off x="5724128" y="2492896"/>
            <a:ext cx="3419872" cy="3292447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868144" y="2852936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Devonshire Arms</a:t>
            </a:r>
          </a:p>
          <a:p>
            <a:r>
              <a:rPr lang="en-US" sz="2000" u="sng" dirty="0" smtClean="0"/>
              <a:t>Room</a:t>
            </a:r>
            <a:r>
              <a:rPr lang="en-US" sz="2000" dirty="0" smtClean="0"/>
              <a:t>		</a:t>
            </a:r>
            <a:r>
              <a:rPr lang="en-US" sz="2000" u="sng" dirty="0" smtClean="0"/>
              <a:t>Rate</a:t>
            </a:r>
          </a:p>
          <a:p>
            <a:r>
              <a:rPr lang="en-US" sz="2000" dirty="0" smtClean="0"/>
              <a:t>Single		</a:t>
            </a:r>
            <a:r>
              <a:rPr lang="en-US" sz="2000" dirty="0" smtClean="0">
                <a:cs typeface="Calibri"/>
              </a:rPr>
              <a:t>₤</a:t>
            </a:r>
            <a:r>
              <a:rPr lang="en-US" sz="2000" dirty="0" smtClean="0"/>
              <a:t>……..</a:t>
            </a:r>
          </a:p>
          <a:p>
            <a:r>
              <a:rPr lang="en-US" sz="2000" dirty="0" smtClean="0"/>
              <a:t>Twin single occupancy (superior) </a:t>
            </a:r>
            <a:r>
              <a:rPr lang="en-US" sz="2000" dirty="0" smtClean="0">
                <a:cs typeface="Calibri"/>
              </a:rPr>
              <a:t>₤</a:t>
            </a:r>
            <a:r>
              <a:rPr lang="en-US" sz="2000" dirty="0" smtClean="0"/>
              <a:t>95</a:t>
            </a:r>
          </a:p>
          <a:p>
            <a:r>
              <a:rPr lang="en-US" sz="2000" dirty="0" smtClean="0"/>
              <a:t>Suite		</a:t>
            </a:r>
            <a:r>
              <a:rPr lang="en-US" sz="2000" dirty="0" smtClean="0">
                <a:cs typeface="Calibri"/>
              </a:rPr>
              <a:t>₤</a:t>
            </a:r>
            <a:r>
              <a:rPr lang="en-US" sz="2000" dirty="0" smtClean="0"/>
              <a:t>………</a:t>
            </a:r>
          </a:p>
          <a:p>
            <a:r>
              <a:rPr lang="en-US" sz="2000" dirty="0" smtClean="0"/>
              <a:t>Rates are per room, per night and include full…..and……</a:t>
            </a:r>
            <a:endParaRPr lang="th-TH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600" b="1" dirty="0" smtClean="0"/>
              <a:t>Listening and circle the numbers you hear.</a:t>
            </a:r>
            <a:endParaRPr lang="th-TH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14450" lvl="1" indent="-914400">
              <a:buAutoNum type="arabicPlain"/>
            </a:pPr>
            <a:r>
              <a:rPr lang="en-US" sz="5400" dirty="0" smtClean="0"/>
              <a:t> 4	     14	 19	   29   33	</a:t>
            </a:r>
          </a:p>
          <a:p>
            <a:pPr marL="1314450" lvl="1" indent="-914400">
              <a:buAutoNum type="arabicPlain" startAt="48"/>
            </a:pPr>
            <a:r>
              <a:rPr lang="en-US" sz="5400" dirty="0" smtClean="0"/>
              <a:t>  50	 66	  76   80	</a:t>
            </a:r>
          </a:p>
          <a:p>
            <a:pPr marL="1314450" lvl="1" indent="-914400">
              <a:buAutoNum type="arabicPlain" startAt="90"/>
            </a:pPr>
            <a:r>
              <a:rPr lang="en-US" sz="5400" dirty="0" smtClean="0"/>
              <a:t> 100	 240	330</a:t>
            </a:r>
          </a:p>
          <a:p>
            <a:pPr marL="1314450" lvl="1" indent="-914400">
              <a:buNone/>
            </a:pPr>
            <a:r>
              <a:rPr lang="en-US" sz="5400" dirty="0" smtClean="0"/>
              <a:t>450    600	   740	     </a:t>
            </a:r>
          </a:p>
          <a:p>
            <a:pPr marL="1314450" lvl="1" indent="-914400">
              <a:buNone/>
            </a:pPr>
            <a:r>
              <a:rPr lang="en-US" sz="5400" dirty="0" smtClean="0"/>
              <a:t>820	901	1,000</a:t>
            </a:r>
            <a:endParaRPr lang="th-TH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200" b="1" dirty="0" smtClean="0"/>
              <a:t>Being clear and polite </a:t>
            </a:r>
            <a:br>
              <a:rPr lang="en-US" sz="3200" b="1" dirty="0" smtClean="0"/>
            </a:br>
            <a:r>
              <a:rPr lang="en-US" sz="3200" b="1" dirty="0" smtClean="0"/>
              <a:t>listen to these sentences and repeat them.</a:t>
            </a:r>
            <a:endParaRPr lang="th-TH" sz="32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5976664" cy="259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4578" y="4365104"/>
            <a:ext cx="699942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938" y="3214688"/>
            <a:ext cx="86201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820472" cy="13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9" y="2132856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Lucida Calligraphy" pitchFamily="66" charset="0"/>
              </a:rPr>
              <a:t>Good morning, Plaza Hotel, can I help you?</a:t>
            </a:r>
            <a:endParaRPr lang="th-TH" b="1" dirty="0">
              <a:solidFill>
                <a:srgbClr val="0070C0"/>
              </a:solidFill>
              <a:latin typeface="Lucida Calligraphy" pitchFamily="66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96952"/>
            <a:ext cx="3960440" cy="332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4202756" cy="203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97152"/>
            <a:ext cx="3888432" cy="176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7740352" cy="413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b="12319"/>
          <a:stretch>
            <a:fillRect/>
          </a:stretch>
        </p:blipFill>
        <p:spPr bwMode="auto">
          <a:xfrm>
            <a:off x="6372200" y="4193704"/>
            <a:ext cx="256360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6021288"/>
            <a:ext cx="5688632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Listening and Pronunciation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63226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93096"/>
            <a:ext cx="648928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Being clear and polite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to these sentences and repeat them.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Language Focus and Practice</a:t>
            </a:r>
            <a:endParaRPr lang="th-TH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19728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Building the conversation</a:t>
            </a:r>
          </a:p>
          <a:p>
            <a:pPr>
              <a:buNone/>
            </a:pPr>
            <a:r>
              <a:rPr lang="en-US" sz="2800" dirty="0" smtClean="0"/>
              <a:t>	</a:t>
            </a:r>
            <a:r>
              <a:rPr lang="en-US" sz="2400" dirty="0" smtClean="0"/>
              <a:t>A guest phones to book a room. The employee apologizes as the hotel can’t satisfy the request, and then offers an alternative. Study the three stages, A, B, C.</a:t>
            </a:r>
          </a:p>
          <a:p>
            <a:pPr>
              <a:buNone/>
            </a:pPr>
            <a:endParaRPr lang="th-TH" sz="28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82809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63912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5" y="1844824"/>
            <a:ext cx="910148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Personal Job File</a:t>
            </a:r>
            <a:endParaRPr lang="th-TH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Go to your job file.</a:t>
            </a:r>
          </a:p>
          <a:p>
            <a:r>
              <a:rPr lang="en-US" dirty="0" smtClean="0"/>
              <a:t>Write down any new words and phrases.</a:t>
            </a:r>
          </a:p>
          <a:p>
            <a:r>
              <a:rPr lang="en-US" dirty="0" smtClean="0"/>
              <a:t>Write down how you begin, and end a telephone conversation in the hotel where you work. Write a brief conversation between a hotel employee and guest, where the hotel can’t offer the guest what they want, but have an alternative.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14506" cy="44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5656" y="5301208"/>
            <a:ext cx="5920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Monotype Corsiva" pitchFamily="66" charset="0"/>
              </a:rPr>
              <a:t>Can you think of any others?</a:t>
            </a:r>
            <a:endParaRPr lang="th-TH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820472" cy="77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78771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59340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76872"/>
            <a:ext cx="3221239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8280920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Listening and Pronunciation</a:t>
            </a:r>
          </a:p>
          <a:p>
            <a:r>
              <a:rPr lang="en-US" b="1" dirty="0" smtClean="0"/>
              <a:t>Four different callers are phoning  the Plaza Hotel. </a:t>
            </a:r>
          </a:p>
          <a:p>
            <a:r>
              <a:rPr lang="en-US" b="1" dirty="0" smtClean="0"/>
              <a:t>Listen to the four conversation and complete the message note.</a:t>
            </a:r>
            <a:endParaRPr lang="th-TH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76872"/>
            <a:ext cx="3221239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582673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149080"/>
            <a:ext cx="531399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Being clear and polite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to these sentences and repeat them.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476672"/>
            <a:ext cx="8784976" cy="187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86868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869241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238408" cy="51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Personal Job File</a:t>
            </a:r>
            <a:endParaRPr lang="th-TH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Go to your job file.</a:t>
            </a:r>
          </a:p>
          <a:p>
            <a:r>
              <a:rPr lang="en-US" dirty="0" smtClean="0"/>
              <a:t>Write down any new words and phrases.</a:t>
            </a:r>
          </a:p>
          <a:p>
            <a:r>
              <a:rPr lang="en-US" dirty="0" smtClean="0"/>
              <a:t>Write down what an employee, answering the phone, would say in each of the situations.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162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4350563" cy="320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16016" y="2132856"/>
            <a:ext cx="4182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would you like to pay?</a:t>
            </a:r>
            <a:endParaRPr lang="th-TH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852936"/>
            <a:ext cx="4394362" cy="236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5445224"/>
            <a:ext cx="72675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464495" cy="186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69160"/>
            <a:ext cx="4606227" cy="16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72816"/>
            <a:ext cx="4392488" cy="182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4327127" cy="18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502" y="476672"/>
            <a:ext cx="8912498" cy="93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830582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221088"/>
            <a:ext cx="68380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Being clear and polite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to these sentences and repeat them.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b="1" dirty="0" smtClean="0">
                <a:latin typeface="Monotype Corsiva" pitchFamily="66" charset="0"/>
              </a:rPr>
              <a:t>Listening and pronunciation</a:t>
            </a:r>
            <a:endParaRPr lang="th-TH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Listen to five conversations between guests and hotel employees and match each guest and their problem.</a:t>
            </a:r>
          </a:p>
          <a:p>
            <a:pPr>
              <a:buNone/>
            </a:pPr>
            <a:r>
              <a:rPr lang="en-US" sz="2800" dirty="0" smtClean="0"/>
              <a:t>	Guest 1	guest forgets razor and shaving cream</a:t>
            </a:r>
          </a:p>
          <a:p>
            <a:pPr>
              <a:buNone/>
            </a:pPr>
            <a:r>
              <a:rPr lang="en-US" sz="2800" dirty="0" smtClean="0"/>
              <a:t>	Guest 2	sheets are dirty</a:t>
            </a:r>
          </a:p>
          <a:p>
            <a:pPr>
              <a:buNone/>
            </a:pPr>
            <a:r>
              <a:rPr lang="en-US" sz="2800" dirty="0"/>
              <a:t>	</a:t>
            </a:r>
            <a:r>
              <a:rPr lang="en-US" sz="2800" dirty="0" smtClean="0"/>
              <a:t>Guest 3 	mini-bar is empty</a:t>
            </a:r>
          </a:p>
          <a:p>
            <a:pPr>
              <a:buNone/>
            </a:pPr>
            <a:r>
              <a:rPr lang="en-US" sz="2800" dirty="0" smtClean="0"/>
              <a:t>	Guest 4 	</a:t>
            </a:r>
            <a:r>
              <a:rPr lang="en-US" sz="2800" dirty="0"/>
              <a:t>g</a:t>
            </a:r>
            <a:r>
              <a:rPr lang="en-US" sz="2800" dirty="0" smtClean="0"/>
              <a:t>uest needs a hair dryer</a:t>
            </a:r>
          </a:p>
          <a:p>
            <a:pPr>
              <a:buNone/>
            </a:pPr>
            <a:r>
              <a:rPr lang="en-US" sz="2800" dirty="0" smtClean="0"/>
              <a:t>	Guest 5	not enough hot water</a:t>
            </a:r>
          </a:p>
          <a:p>
            <a:pPr>
              <a:buNone/>
            </a:pPr>
            <a:r>
              <a:rPr lang="en-US" sz="2800" dirty="0"/>
              <a:t>		</a:t>
            </a:r>
            <a:r>
              <a:rPr lang="en-US" sz="2800" dirty="0" smtClean="0"/>
              <a:t>	no bulb in bedside lamp</a:t>
            </a:r>
          </a:p>
          <a:p>
            <a:pPr>
              <a:buNone/>
            </a:pPr>
            <a:r>
              <a:rPr lang="en-US" sz="2800" dirty="0"/>
              <a:t>	</a:t>
            </a:r>
            <a:r>
              <a:rPr lang="en-US" sz="2800" dirty="0" smtClean="0"/>
              <a:t>		more coat-hangers are needed</a:t>
            </a:r>
          </a:p>
          <a:p>
            <a:endParaRPr lang="en-US" sz="2800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7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Personal Job File</a:t>
            </a:r>
            <a:endParaRPr lang="th-TH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Go to your job file.</a:t>
            </a:r>
          </a:p>
          <a:p>
            <a:r>
              <a:rPr lang="en-US" dirty="0" smtClean="0"/>
              <a:t>Write down any new words and phrases.</a:t>
            </a:r>
          </a:p>
          <a:p>
            <a:r>
              <a:rPr lang="en-US" dirty="0" smtClean="0"/>
              <a:t>Write the questions in exercise 1 and write the answers in exercise 2.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964488" cy="75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46386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446" y="2037486"/>
            <a:ext cx="5009554" cy="482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268760"/>
            <a:ext cx="3834779" cy="70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924944"/>
            <a:ext cx="374011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93096"/>
            <a:ext cx="3983905" cy="183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024820" cy="109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2976"/>
            <a:ext cx="7537574" cy="9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437112"/>
            <a:ext cx="7911186" cy="93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373216"/>
            <a:ext cx="5256050" cy="10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76672"/>
            <a:ext cx="580698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344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6" y="476672"/>
            <a:ext cx="9132714" cy="73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700808"/>
            <a:ext cx="784550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750047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Being clear and polite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to these sentences and repeat them.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8964488" cy="266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45243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365104"/>
            <a:ext cx="2352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661248"/>
            <a:ext cx="22193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365104"/>
            <a:ext cx="22764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661248"/>
            <a:ext cx="2295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869160"/>
            <a:ext cx="21621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9186509" cy="51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 to your job file.</a:t>
            </a:r>
          </a:p>
          <a:p>
            <a:r>
              <a:rPr lang="en-US" dirty="0" smtClean="0"/>
              <a:t>Write down any new words and phrases.</a:t>
            </a:r>
          </a:p>
          <a:p>
            <a:r>
              <a:rPr lang="en-US" dirty="0" smtClean="0"/>
              <a:t>Answer the questions from the guest.</a:t>
            </a:r>
          </a:p>
          <a:p>
            <a:r>
              <a:rPr lang="en-US" dirty="0" smtClean="0"/>
              <a:t>Decide yourself on the appropriate answers.</a:t>
            </a:r>
          </a:p>
          <a:p>
            <a:r>
              <a:rPr lang="en-US" dirty="0" smtClean="0"/>
              <a:t>Write down how you say goodbye to </a:t>
            </a:r>
            <a:r>
              <a:rPr lang="en-US" dirty="0" smtClean="0"/>
              <a:t>g</a:t>
            </a:r>
            <a:r>
              <a:rPr lang="en-US" dirty="0" smtClean="0"/>
              <a:t>uests leaving the hotel.</a:t>
            </a:r>
          </a:p>
          <a:p>
            <a:pPr lvl="1"/>
            <a:r>
              <a:rPr lang="en-US" dirty="0" smtClean="0"/>
              <a:t>I hope you enjoyed your stay.</a:t>
            </a:r>
          </a:p>
          <a:p>
            <a:pPr lvl="1"/>
            <a:r>
              <a:rPr lang="en-US" dirty="0" smtClean="0"/>
              <a:t>Thank you for choosing our hotel.</a:t>
            </a:r>
          </a:p>
          <a:p>
            <a:pPr lvl="1"/>
            <a:r>
              <a:rPr lang="en-US" dirty="0" smtClean="0"/>
              <a:t>Have a good trip.</a:t>
            </a:r>
          </a:p>
          <a:p>
            <a:pPr lvl="1"/>
            <a:r>
              <a:rPr lang="en-US" dirty="0" smtClean="0"/>
              <a:t>Bon Voyage</a:t>
            </a:r>
          </a:p>
          <a:p>
            <a:pPr lvl="1"/>
            <a:r>
              <a:rPr lang="en-US" dirty="0" smtClean="0"/>
              <a:t>Hope to see you next year.</a:t>
            </a:r>
            <a:endParaRPr lang="th-TH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39552" y="332656"/>
            <a:ext cx="82296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Personal Job File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Be clear and polite</a:t>
            </a:r>
            <a:endParaRPr lang="th-TH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73873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648849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2016224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Lucida Fax" pitchFamily="18" charset="0"/>
              </a:rPr>
              <a:t>We hope you enjoyed our course.</a:t>
            </a:r>
            <a:br>
              <a:rPr lang="en-US" b="1" i="1" dirty="0" smtClean="0">
                <a:latin typeface="Lucida Fax" pitchFamily="18" charset="0"/>
              </a:rPr>
            </a:br>
            <a:r>
              <a:rPr lang="en-US" b="1" i="1" dirty="0" smtClean="0">
                <a:latin typeface="Lucida Fax" pitchFamily="18" charset="0"/>
              </a:rPr>
              <a:t>Have a nice day.</a:t>
            </a:r>
            <a:endParaRPr lang="th-TH" b="1" i="1" dirty="0"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Language Focus and Practice</a:t>
            </a:r>
            <a:endParaRPr lang="th-TH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Solutions</a:t>
            </a:r>
            <a:r>
              <a:rPr lang="en-US" dirty="0" smtClean="0"/>
              <a:t>	notice how the employee offers a solution to the guests’ problem. The future with ‘will’ is used for a decision made at the time of speaking.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I’ll send someone up right away.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(to send a person to a room)</a:t>
            </a:r>
          </a:p>
          <a:p>
            <a:pPr>
              <a:buNone/>
            </a:pPr>
            <a:r>
              <a:rPr lang="en-US" dirty="0" smtClean="0"/>
              <a:t>I’ll see to it immediately.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(to do something, to act)</a:t>
            </a:r>
          </a:p>
          <a:p>
            <a:pPr>
              <a:buNone/>
            </a:pPr>
            <a:r>
              <a:rPr lang="en-US" dirty="0" smtClean="0"/>
              <a:t>I’ll contact housekeeping now.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(to call, tell, inform someone)</a:t>
            </a:r>
          </a:p>
          <a:p>
            <a:pPr>
              <a:buNone/>
            </a:pPr>
            <a:r>
              <a:rPr lang="en-US" dirty="0" smtClean="0"/>
              <a:t>I’ll get someone to bring some up.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(to tell someone to do something)</a:t>
            </a:r>
            <a:endParaRPr lang="th-TH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b="1" dirty="0" smtClean="0"/>
              <a:t>Complete these sentences using the correct words from the list.</a:t>
            </a:r>
            <a:endParaRPr lang="th-TH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564904"/>
            <a:ext cx="7200800" cy="394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1484784"/>
            <a:ext cx="8208912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dirty="0" smtClean="0"/>
              <a:t>have,	send one up, some more, send up, no	,right away, contact them,</a:t>
            </a:r>
            <a:r>
              <a:rPr lang="en-US" dirty="0" smtClean="0"/>
              <a:t> </a:t>
            </a:r>
            <a:r>
              <a:rPr lang="en-US" dirty="0" smtClean="0"/>
              <a:t>I’ll get, ask, provide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852936"/>
            <a:ext cx="72351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9552" y="404664"/>
            <a:ext cx="8229600" cy="1143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Complete these sentences using the correct words from the list.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700808"/>
            <a:ext cx="8208912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dirty="0" smtClean="0"/>
              <a:t>have,	send one up, some more, send up, no	,right away, contact them,</a:t>
            </a:r>
            <a:r>
              <a:rPr lang="en-US" dirty="0" smtClean="0"/>
              <a:t> </a:t>
            </a:r>
            <a:r>
              <a:rPr lang="en-US" dirty="0" smtClean="0"/>
              <a:t>I’ll get, ask, provide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94843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619759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8640960" cy="292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652</Words>
  <Application>Microsoft Office PowerPoint</Application>
  <PresentationFormat>On-screen Show (4:3)</PresentationFormat>
  <Paragraphs>125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Listening and pronunciation</vt:lpstr>
      <vt:lpstr>Be clear and polite</vt:lpstr>
      <vt:lpstr>Language Focus and Practice</vt:lpstr>
      <vt:lpstr>Complete these sentences using the correct words from the list.</vt:lpstr>
      <vt:lpstr>Slide 8</vt:lpstr>
      <vt:lpstr>Slide 9</vt:lpstr>
      <vt:lpstr>Personal Job File</vt:lpstr>
      <vt:lpstr>You can choose your own code number for the safe.</vt:lpstr>
      <vt:lpstr>Slide 12</vt:lpstr>
      <vt:lpstr>Slide 13</vt:lpstr>
      <vt:lpstr>Listening and pronunciation</vt:lpstr>
      <vt:lpstr>Language Focus and Practice</vt:lpstr>
      <vt:lpstr>Slide 16</vt:lpstr>
      <vt:lpstr>Slide 17</vt:lpstr>
      <vt:lpstr>Personal Job File</vt:lpstr>
      <vt:lpstr>Slide 19</vt:lpstr>
      <vt:lpstr>Slide 20</vt:lpstr>
      <vt:lpstr>Listening and pronunciation Three guests telephone three different hotels to enquire about room rates. Listen to the three conversations and complete the gaps.</vt:lpstr>
      <vt:lpstr>Listening and circle the numbers you hear.</vt:lpstr>
      <vt:lpstr>Being clear and polite  listen to these sentences and repeat them.</vt:lpstr>
      <vt:lpstr>Slide 24</vt:lpstr>
      <vt:lpstr>Slide 25</vt:lpstr>
      <vt:lpstr>Slide 26</vt:lpstr>
      <vt:lpstr>Language Focus and Practice</vt:lpstr>
      <vt:lpstr>Slide 28</vt:lpstr>
      <vt:lpstr>Personal Job File</vt:lpstr>
      <vt:lpstr>Slide 30</vt:lpstr>
      <vt:lpstr>Slide 31</vt:lpstr>
      <vt:lpstr>Slide 32</vt:lpstr>
      <vt:lpstr>Slide 33</vt:lpstr>
      <vt:lpstr>Slide 34</vt:lpstr>
      <vt:lpstr>Personal Job File</vt:lpstr>
      <vt:lpstr>Slide 36</vt:lpstr>
      <vt:lpstr>Slide 37</vt:lpstr>
      <vt:lpstr>Slide 38</vt:lpstr>
      <vt:lpstr>Slide 39</vt:lpstr>
      <vt:lpstr>Slide 40</vt:lpstr>
      <vt:lpstr>Slide 41</vt:lpstr>
      <vt:lpstr>Personal Job File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We hope you enjoyed our course. Have a nice day.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</cp:revision>
  <dcterms:created xsi:type="dcterms:W3CDTF">2014-04-03T16:16:33Z</dcterms:created>
  <dcterms:modified xsi:type="dcterms:W3CDTF">2014-04-04T16:32:52Z</dcterms:modified>
</cp:coreProperties>
</file>